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Nunito"/>
      <p:regular r:id="rId20"/>
      <p:bold r:id="rId21"/>
      <p:italic r:id="rId22"/>
      <p:boldItalic r:id="rId23"/>
    </p:embeddedFont>
    <p:embeddedFont>
      <p:font typeface="Maven Pro"/>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regular.fntdata"/><Relationship Id="rId22" Type="http://schemas.openxmlformats.org/officeDocument/2006/relationships/font" Target="fonts/Nunito-italic.fntdata"/><Relationship Id="rId21" Type="http://schemas.openxmlformats.org/officeDocument/2006/relationships/font" Target="fonts/Nunito-bold.fntdata"/><Relationship Id="rId24" Type="http://schemas.openxmlformats.org/officeDocument/2006/relationships/font" Target="fonts/MavenPro-regular.fntdata"/><Relationship Id="rId23" Type="http://schemas.openxmlformats.org/officeDocument/2006/relationships/font" Target="fonts/Nuni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chtracker.com/statistic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eedough.com/youtube-business-model-how-does-youtube-make-money/" TargetMode="External"/><Relationship Id="rId3" Type="http://schemas.openxmlformats.org/officeDocument/2006/relationships/hyperlink" Target="https://www.youtube.com/yt/about/press/"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jeffbullas.com/35-mind-numbing-youtube-facts-figures-and-statistics-infographic/"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pitch is intended to sell an idea and gain funding to explore a problem that has been growing within online social communties for a few years now.</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b1123a8a3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b1123a8a3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5b1123a8a3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b1123a8a3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want to take this time to point out one of the biggest social platforms available globally. Youtube.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They are available in 91 countries with 80 supported languages, leading to over 1.9 Billion Monthly active Users.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so many active users, it is not a surprise that they have over one billion hours of videos viewed every day.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give you a comparison, Twitch, a streaming site for gamers, reached a little under a billion view hours the entire month of May.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https://twitchtracker.com/statistics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5b1123a8a3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5b1123a8a3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the main driving factors of YouTube’s success is their symbiotic relationship with their content creators.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More specifically, one of their most </a:t>
            </a:r>
            <a:r>
              <a:rPr lang="en"/>
              <a:t>successful</a:t>
            </a:r>
            <a:r>
              <a:rPr lang="en"/>
              <a:t> </a:t>
            </a:r>
            <a:r>
              <a:rPr lang="en"/>
              <a:t>features is their AdSense Program. With this program, Youtube has accounted for 11% of Google’s net U.S. ad revenues while creators are able to bring in money from the videos they create. Sometime even enough money to make YouTubing their full time career.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https://www.feedough.com/youtube-business-model-how-does-youtube-make-money/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https://www.youtube.com/yt/about/press/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b1123a8a3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b1123a8a3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Ads aren’t the only thing that keeps creators on the site.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the digital community growing stronger and stronger each year, Youtube has been releasing features aided to bring more monetary and engagement support for the creator’s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Memberships, links to creators’ merchandise, and to super chats during live streams, you can see the platform has put time and resources into creating more engagement </a:t>
            </a:r>
            <a:r>
              <a:rPr lang="en"/>
              <a:t>opportunities</a:t>
            </a:r>
            <a:r>
              <a:rPr lang="en"/>
              <a:t> between a creator and their community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b1123a8a3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b1123a8a3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Unfortunately, there is one part of the platform that seems to have slipped through the cracks of technological advances and evolution.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comments section.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 100 million people take a social action every week. This means they are liking a video, sharing a video, or commenting on a video.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https://www.jeffbullas.com/35-mind-numbing-youtube-facts-figures-and-statistics-infographic/</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5b1123a8a3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5b1123a8a3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Katy Perry’s latest Music Video.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She released it only 4 days ago and has already amassed over 73k in comments.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big question is, will you be scrolling through all those comments?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Millions of community members are trying to fight for their comment to catch the attention from others within the community. Unfortunately, because it’s millions, all of the comments become drowned except for the top 5 to 10.</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b1123a8a3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b1123a8a3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Comment drowning, unfortunately, is just the tip of the iceberg.  There are much more serious problems occurring within the comments section that YouTube and other mega social platforms like Twitter and Facebook have yet to find an </a:t>
            </a:r>
            <a:r>
              <a:rPr lang="en"/>
              <a:t>appropriate</a:t>
            </a:r>
            <a:r>
              <a:rPr lang="en"/>
              <a:t> solution for in moderating.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to name a few examples,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CSPAN had to disable commenting on their live streams for certain topics because hate speech could not be prevented.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YouTube made the temporary decision to disable all commenting on family vlog channels to prevent child predators from posting inappropriate comments on their children.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go to any video, and you can find community members attacking each other or trolling each 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end, there’s room for improvement and that improvement was needed yesterday.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b1123a8a3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b1123a8a3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should be done?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Automation. We should explore stepping away from a free for all commenting environment to an environment that is more user friendly and </a:t>
            </a:r>
            <a:r>
              <a:rPr lang="en"/>
              <a:t>conducive</a:t>
            </a:r>
            <a:r>
              <a:rPr lang="en"/>
              <a:t> to engagement.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should we do this? </a:t>
            </a:r>
            <a:endParaRPr/>
          </a:p>
          <a:p>
            <a:pPr indent="0" lvl="0" marL="0" rtl="0" algn="l">
              <a:spcBef>
                <a:spcPts val="0"/>
              </a:spcBef>
              <a:spcAft>
                <a:spcPts val="0"/>
              </a:spcAft>
              <a:buNone/>
            </a:pPr>
            <a:r>
              <a:rPr lang="en"/>
              <a:t>Automate moderation. Anything that might be harmful, hatful, or harassing should be hidden or completely removed based off user preference.</a:t>
            </a:r>
            <a:endParaRPr/>
          </a:p>
          <a:p>
            <a:pPr indent="0" lvl="0" marL="0" rtl="0" algn="l">
              <a:spcBef>
                <a:spcPts val="0"/>
              </a:spcBef>
              <a:spcAft>
                <a:spcPts val="0"/>
              </a:spcAft>
              <a:buNone/>
            </a:pPr>
            <a:r>
              <a:rPr lang="en"/>
              <a:t>Automate the grouping of </a:t>
            </a:r>
            <a:r>
              <a:rPr lang="en"/>
              <a:t>repetitive</a:t>
            </a:r>
            <a:r>
              <a:rPr lang="en"/>
              <a:t> topics so the range of topics significantly increase </a:t>
            </a:r>
            <a:endParaRPr/>
          </a:p>
          <a:p>
            <a:pPr indent="0" lvl="0" marL="0" rtl="0" algn="l">
              <a:spcBef>
                <a:spcPts val="0"/>
              </a:spcBef>
              <a:spcAft>
                <a:spcPts val="0"/>
              </a:spcAft>
              <a:buNone/>
            </a:pPr>
            <a:r>
              <a:rPr lang="en"/>
              <a:t>Finally, automate customized quick responses. Similar to how you can add Slack Emoji Response, we can add comment responses that have been mentioned multiple times for the video.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doing this, not only would there be a cleaner and safer community, but also, the community will be more engaged.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Treat it like a funnel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Automation is key:</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To moderate negative comments based off of keywords, something that is always learning for the new slang that adopted </a:t>
            </a:r>
            <a:endParaRPr/>
          </a:p>
          <a:p>
            <a:pPr indent="-298450" lvl="0" marL="457200" rtl="0" algn="l">
              <a:spcBef>
                <a:spcPts val="0"/>
              </a:spcBef>
              <a:spcAft>
                <a:spcPts val="0"/>
              </a:spcAft>
              <a:buSzPts val="1100"/>
              <a:buChar char="-"/>
            </a:pPr>
            <a:r>
              <a:rPr lang="en"/>
              <a:t>To group comments into topic groups, either based of </a:t>
            </a:r>
            <a:r>
              <a:rPr lang="en"/>
              <a:t>repetitive</a:t>
            </a:r>
            <a:r>
              <a:rPr lang="en"/>
              <a:t> comments like quoting</a:t>
            </a:r>
            <a:endParaRPr/>
          </a:p>
          <a:p>
            <a:pPr indent="-298450" lvl="0" marL="457200" rtl="0" algn="l">
              <a:spcBef>
                <a:spcPts val="0"/>
              </a:spcBef>
              <a:spcAft>
                <a:spcPts val="0"/>
              </a:spcAft>
              <a:buSzPts val="1100"/>
              <a:buChar char="-"/>
            </a:pPr>
            <a:r>
              <a:rPr lang="en"/>
              <a:t>Add automated response types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Impact:</a:t>
            </a:r>
            <a:endParaRPr/>
          </a:p>
          <a:p>
            <a:pPr indent="-298450" lvl="0" marL="457200" rtl="0" algn="l">
              <a:spcBef>
                <a:spcPts val="0"/>
              </a:spcBef>
              <a:spcAft>
                <a:spcPts val="0"/>
              </a:spcAft>
              <a:buSzPts val="1100"/>
              <a:buChar char="-"/>
            </a:pPr>
            <a:r>
              <a:rPr lang="en"/>
              <a:t>Cleaner and more </a:t>
            </a:r>
            <a:r>
              <a:rPr lang="en"/>
              <a:t>importantly</a:t>
            </a:r>
            <a:r>
              <a:rPr lang="en"/>
              <a:t> safer Commentary</a:t>
            </a:r>
            <a:endParaRPr/>
          </a:p>
          <a:p>
            <a:pPr indent="-298450" lvl="0" marL="457200" rtl="0" algn="l">
              <a:spcBef>
                <a:spcPts val="0"/>
              </a:spcBef>
              <a:spcAft>
                <a:spcPts val="0"/>
              </a:spcAft>
              <a:buSzPts val="1100"/>
              <a:buChar char="-"/>
            </a:pPr>
            <a:r>
              <a:rPr lang="en"/>
              <a:t>Increase engagement by making the comments section more organized and less daunting to read through</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b1123a8a3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5b1123a8a3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UX Researcher - </a:t>
            </a:r>
            <a:r>
              <a:rPr lang="en" sz="1200">
                <a:solidFill>
                  <a:srgbClr val="222222"/>
                </a:solidFill>
                <a:highlight>
                  <a:srgbClr val="FFFFFF"/>
                </a:highlight>
                <a:latin typeface="Roboto"/>
                <a:ea typeface="Roboto"/>
                <a:cs typeface="Roboto"/>
                <a:sym typeface="Roboto"/>
              </a:rPr>
              <a:t>$84,595</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UX Designer - $80,928</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Front End Developer - 90,000</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Back End Developer - 120,000</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IT - 25,000</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Shared Office space - WeWork 12,000</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Marketing - 37,477</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222222"/>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222222"/>
                </a:solidFill>
                <a:highlight>
                  <a:srgbClr val="FFFFFF"/>
                </a:highlight>
                <a:latin typeface="Roboto"/>
                <a:ea typeface="Roboto"/>
                <a:cs typeface="Roboto"/>
                <a:sym typeface="Roboto"/>
              </a:rPr>
              <a:t>450,000</a:t>
            </a:r>
            <a:endParaRPr sz="1200">
              <a:solidFill>
                <a:srgbClr val="222222"/>
              </a:solidFill>
              <a:highlight>
                <a:srgbClr val="FFFFFF"/>
              </a:highlight>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gif"/><Relationship Id="rId4" Type="http://schemas.openxmlformats.org/officeDocument/2006/relationships/image" Target="../media/image2.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6.gi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83200" y="2902700"/>
            <a:ext cx="7377600" cy="126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Redefining </a:t>
            </a:r>
            <a:endParaRPr sz="3600"/>
          </a:p>
          <a:p>
            <a:pPr indent="0" lvl="0" marL="0" rtl="0" algn="l">
              <a:spcBef>
                <a:spcPts val="0"/>
              </a:spcBef>
              <a:spcAft>
                <a:spcPts val="0"/>
              </a:spcAft>
              <a:buNone/>
            </a:pPr>
            <a:r>
              <a:rPr lang="en" sz="3600"/>
              <a:t>the Social Community</a:t>
            </a:r>
            <a:endParaRPr sz="3600"/>
          </a:p>
        </p:txBody>
      </p:sp>
      <p:pic>
        <p:nvPicPr>
          <p:cNvPr id="278" name="Google Shape;278;p13"/>
          <p:cNvPicPr preferRelativeResize="0"/>
          <p:nvPr/>
        </p:nvPicPr>
        <p:blipFill>
          <a:blip r:embed="rId3">
            <a:alphaModFix/>
          </a:blip>
          <a:stretch>
            <a:fillRect/>
          </a:stretch>
        </p:blipFill>
        <p:spPr>
          <a:xfrm>
            <a:off x="5637163" y="606425"/>
            <a:ext cx="2033519" cy="2041525"/>
          </a:xfrm>
          <a:prstGeom prst="rect">
            <a:avLst/>
          </a:prstGeom>
          <a:noFill/>
          <a:ln>
            <a:noFill/>
          </a:ln>
        </p:spPr>
      </p:pic>
      <p:sp>
        <p:nvSpPr>
          <p:cNvPr id="279" name="Google Shape;279;p13"/>
          <p:cNvSpPr txBox="1"/>
          <p:nvPr/>
        </p:nvSpPr>
        <p:spPr>
          <a:xfrm>
            <a:off x="901650" y="4287000"/>
            <a:ext cx="73407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Nunito"/>
                <a:ea typeface="Nunito"/>
                <a:cs typeface="Nunito"/>
                <a:sym typeface="Nunito"/>
              </a:rPr>
              <a:t>Presented by Grace Pai</a:t>
            </a:r>
            <a:endParaRPr>
              <a:solidFill>
                <a:srgbClr val="FFFFFF"/>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pic>
        <p:nvPicPr>
          <p:cNvPr id="353" name="Google Shape;353;p22"/>
          <p:cNvPicPr preferRelativeResize="0"/>
          <p:nvPr/>
        </p:nvPicPr>
        <p:blipFill>
          <a:blip r:embed="rId3">
            <a:alphaModFix/>
          </a:blip>
          <a:stretch>
            <a:fillRect/>
          </a:stretch>
        </p:blipFill>
        <p:spPr>
          <a:xfrm>
            <a:off x="152400" y="533400"/>
            <a:ext cx="8839203" cy="41006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5"/>
        </a:solidFill>
      </p:bgPr>
    </p:bg>
    <p:spTree>
      <p:nvGrpSpPr>
        <p:cNvPr id="283" name="Shape 283"/>
        <p:cNvGrpSpPr/>
        <p:nvPr/>
      </p:nvGrpSpPr>
      <p:grpSpPr>
        <a:xfrm>
          <a:off x="0" y="0"/>
          <a:ext cx="0" cy="0"/>
          <a:chOff x="0" y="0"/>
          <a:chExt cx="0" cy="0"/>
        </a:xfrm>
      </p:grpSpPr>
      <p:pic>
        <p:nvPicPr>
          <p:cNvPr id="284" name="Google Shape;284;p14"/>
          <p:cNvPicPr preferRelativeResize="0"/>
          <p:nvPr/>
        </p:nvPicPr>
        <p:blipFill>
          <a:blip r:embed="rId3">
            <a:alphaModFix/>
          </a:blip>
          <a:stretch>
            <a:fillRect/>
          </a:stretch>
        </p:blipFill>
        <p:spPr>
          <a:xfrm>
            <a:off x="1573238" y="0"/>
            <a:ext cx="5997523" cy="4418640"/>
          </a:xfrm>
          <a:prstGeom prst="rect">
            <a:avLst/>
          </a:prstGeom>
          <a:noFill/>
          <a:ln>
            <a:noFill/>
          </a:ln>
        </p:spPr>
      </p:pic>
      <p:sp>
        <p:nvSpPr>
          <p:cNvPr id="285" name="Google Shape;285;p14"/>
          <p:cNvSpPr txBox="1"/>
          <p:nvPr>
            <p:ph idx="4294967295" type="title"/>
          </p:nvPr>
        </p:nvSpPr>
        <p:spPr>
          <a:xfrm>
            <a:off x="2330350" y="4147475"/>
            <a:ext cx="5598300" cy="6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Billion Hours Viewed in 1 Day</a:t>
            </a:r>
            <a:endParaRPr/>
          </a:p>
        </p:txBody>
      </p:sp>
      <p:pic>
        <p:nvPicPr>
          <p:cNvPr id="286" name="Google Shape;286;p14"/>
          <p:cNvPicPr preferRelativeResize="0"/>
          <p:nvPr/>
        </p:nvPicPr>
        <p:blipFill>
          <a:blip r:embed="rId4">
            <a:alphaModFix/>
          </a:blip>
          <a:stretch>
            <a:fillRect/>
          </a:stretch>
        </p:blipFill>
        <p:spPr>
          <a:xfrm>
            <a:off x="1215350" y="4147424"/>
            <a:ext cx="954325" cy="6634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AF29"/>
        </a:solidFill>
      </p:bgPr>
    </p:bg>
    <p:spTree>
      <p:nvGrpSpPr>
        <p:cNvPr id="290" name="Shape 290"/>
        <p:cNvGrpSpPr/>
        <p:nvPr/>
      </p:nvGrpSpPr>
      <p:grpSpPr>
        <a:xfrm>
          <a:off x="0" y="0"/>
          <a:ext cx="0" cy="0"/>
          <a:chOff x="0" y="0"/>
          <a:chExt cx="0" cy="0"/>
        </a:xfrm>
      </p:grpSpPr>
      <p:pic>
        <p:nvPicPr>
          <p:cNvPr id="291" name="Google Shape;291;p15"/>
          <p:cNvPicPr preferRelativeResize="0"/>
          <p:nvPr/>
        </p:nvPicPr>
        <p:blipFill>
          <a:blip r:embed="rId3">
            <a:alphaModFix/>
          </a:blip>
          <a:stretch>
            <a:fillRect/>
          </a:stretch>
        </p:blipFill>
        <p:spPr>
          <a:xfrm>
            <a:off x="2667525" y="187775"/>
            <a:ext cx="3814451" cy="3814451"/>
          </a:xfrm>
          <a:prstGeom prst="rect">
            <a:avLst/>
          </a:prstGeom>
          <a:noFill/>
          <a:ln>
            <a:noFill/>
          </a:ln>
        </p:spPr>
      </p:pic>
      <p:sp>
        <p:nvSpPr>
          <p:cNvPr id="292" name="Google Shape;292;p15"/>
          <p:cNvSpPr txBox="1"/>
          <p:nvPr/>
        </p:nvSpPr>
        <p:spPr>
          <a:xfrm>
            <a:off x="642950" y="4018450"/>
            <a:ext cx="8168400" cy="4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Maven Pro"/>
                <a:ea typeface="Maven Pro"/>
                <a:cs typeface="Maven Pro"/>
                <a:sym typeface="Maven Pro"/>
              </a:rPr>
              <a:t>Over $2 Billion Paid to Content Creators Through AdSense in the Past 5 Years</a:t>
            </a:r>
            <a:endParaRPr b="1" sz="2800">
              <a:latin typeface="Maven Pro"/>
              <a:ea typeface="Maven Pro"/>
              <a:cs typeface="Maven Pro"/>
              <a:sym typeface="Maven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5F5F5"/>
        </a:solidFill>
      </p:bgPr>
    </p:bg>
    <p:spTree>
      <p:nvGrpSpPr>
        <p:cNvPr id="296" name="Shape 296"/>
        <p:cNvGrpSpPr/>
        <p:nvPr/>
      </p:nvGrpSpPr>
      <p:grpSpPr>
        <a:xfrm>
          <a:off x="0" y="0"/>
          <a:ext cx="0" cy="0"/>
          <a:chOff x="0" y="0"/>
          <a:chExt cx="0" cy="0"/>
        </a:xfrm>
      </p:grpSpPr>
      <p:pic>
        <p:nvPicPr>
          <p:cNvPr id="297" name="Google Shape;297;p16"/>
          <p:cNvPicPr preferRelativeResize="0"/>
          <p:nvPr/>
        </p:nvPicPr>
        <p:blipFill rotWithShape="1">
          <a:blip r:embed="rId3">
            <a:alphaModFix/>
          </a:blip>
          <a:srcRect b="7183" l="0" r="0" t="0"/>
          <a:stretch/>
        </p:blipFill>
        <p:spPr>
          <a:xfrm>
            <a:off x="6463650" y="688800"/>
            <a:ext cx="2343525" cy="3868875"/>
          </a:xfrm>
          <a:prstGeom prst="rect">
            <a:avLst/>
          </a:prstGeom>
          <a:noFill/>
          <a:ln>
            <a:noFill/>
          </a:ln>
          <a:effectLst>
            <a:outerShdw blurRad="57150" rotWithShape="0" algn="bl" dir="5400000" dist="95250">
              <a:srgbClr val="000000">
                <a:alpha val="50000"/>
              </a:srgbClr>
            </a:outerShdw>
          </a:effectLst>
        </p:spPr>
      </p:pic>
      <p:pic>
        <p:nvPicPr>
          <p:cNvPr id="298" name="Google Shape;298;p16"/>
          <p:cNvPicPr preferRelativeResize="0"/>
          <p:nvPr/>
        </p:nvPicPr>
        <p:blipFill rotWithShape="1">
          <a:blip r:embed="rId4">
            <a:alphaModFix/>
          </a:blip>
          <a:srcRect b="0" l="3862" r="1709" t="15160"/>
          <a:stretch/>
        </p:blipFill>
        <p:spPr>
          <a:xfrm>
            <a:off x="2860825" y="1541675"/>
            <a:ext cx="3422350" cy="2060175"/>
          </a:xfrm>
          <a:prstGeom prst="rect">
            <a:avLst/>
          </a:prstGeom>
          <a:noFill/>
          <a:ln>
            <a:noFill/>
          </a:ln>
          <a:effectLst>
            <a:outerShdw blurRad="57150" rotWithShape="0" algn="bl" dir="5400000" dist="95250">
              <a:srgbClr val="000000">
                <a:alpha val="50000"/>
              </a:srgbClr>
            </a:outerShdw>
          </a:effectLst>
        </p:spPr>
      </p:pic>
      <p:pic>
        <p:nvPicPr>
          <p:cNvPr id="299" name="Google Shape;299;p16"/>
          <p:cNvPicPr preferRelativeResize="0"/>
          <p:nvPr/>
        </p:nvPicPr>
        <p:blipFill>
          <a:blip r:embed="rId5">
            <a:alphaModFix/>
          </a:blip>
          <a:stretch>
            <a:fillRect/>
          </a:stretch>
        </p:blipFill>
        <p:spPr>
          <a:xfrm>
            <a:off x="137450" y="1141900"/>
            <a:ext cx="2542904" cy="2859725"/>
          </a:xfrm>
          <a:prstGeom prst="rect">
            <a:avLst/>
          </a:prstGeom>
          <a:noFill/>
          <a:ln>
            <a:noFill/>
          </a:ln>
          <a:effectLst>
            <a:outerShdw blurRad="57150" rotWithShape="0" algn="bl" dir="5400000" dist="95250">
              <a:srgbClr val="000000">
                <a:alpha val="50000"/>
              </a:srgbClr>
            </a:outerShdw>
          </a:effectLst>
        </p:spPr>
      </p:pic>
      <p:sp>
        <p:nvSpPr>
          <p:cNvPr id="300" name="Google Shape;300;p16"/>
          <p:cNvSpPr txBox="1"/>
          <p:nvPr/>
        </p:nvSpPr>
        <p:spPr>
          <a:xfrm>
            <a:off x="212075" y="210800"/>
            <a:ext cx="60711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Maven Pro"/>
                <a:ea typeface="Maven Pro"/>
                <a:cs typeface="Maven Pro"/>
                <a:sym typeface="Maven Pro"/>
              </a:rPr>
              <a:t>Community Tools</a:t>
            </a:r>
            <a:endParaRPr b="1" sz="2800">
              <a:latin typeface="Maven Pro"/>
              <a:ea typeface="Maven Pro"/>
              <a:cs typeface="Maven Pro"/>
              <a:sym typeface="Maven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17"/>
          <p:cNvPicPr preferRelativeResize="0"/>
          <p:nvPr/>
        </p:nvPicPr>
        <p:blipFill>
          <a:blip r:embed="rId3">
            <a:alphaModFix/>
          </a:blip>
          <a:stretch>
            <a:fillRect/>
          </a:stretch>
        </p:blipFill>
        <p:spPr>
          <a:xfrm>
            <a:off x="152400" y="152400"/>
            <a:ext cx="8599848" cy="4837425"/>
          </a:xfrm>
          <a:prstGeom prst="rect">
            <a:avLst/>
          </a:prstGeom>
          <a:noFill/>
          <a:ln>
            <a:noFill/>
          </a:ln>
        </p:spPr>
      </p:pic>
      <p:sp>
        <p:nvSpPr>
          <p:cNvPr id="306" name="Google Shape;306;p17"/>
          <p:cNvSpPr txBox="1"/>
          <p:nvPr/>
        </p:nvSpPr>
        <p:spPr>
          <a:xfrm>
            <a:off x="50400" y="4490500"/>
            <a:ext cx="9043200" cy="557400"/>
          </a:xfrm>
          <a:prstGeom prst="rect">
            <a:avLst/>
          </a:prstGeom>
          <a:noFill/>
          <a:ln>
            <a:noFill/>
          </a:ln>
        </p:spPr>
        <p:txBody>
          <a:bodyPr anchorCtr="0" anchor="t" bIns="91425" lIns="91425" spcFirstLastPara="1" rIns="91425" wrap="square" tIns="91425">
            <a:noAutofit/>
          </a:bodyPr>
          <a:lstStyle/>
          <a:p>
            <a:pPr indent="0" lvl="0" marL="0" rtl="0" algn="ctr">
              <a:lnSpc>
                <a:spcPct val="160000"/>
              </a:lnSpc>
              <a:spcBef>
                <a:spcPts val="0"/>
              </a:spcBef>
              <a:spcAft>
                <a:spcPts val="3000"/>
              </a:spcAft>
              <a:buNone/>
            </a:pPr>
            <a:r>
              <a:rPr b="1" lang="en" sz="2800">
                <a:solidFill>
                  <a:srgbClr val="141414"/>
                </a:solidFill>
                <a:latin typeface="Maven Pro"/>
                <a:ea typeface="Maven Pro"/>
                <a:cs typeface="Maven Pro"/>
                <a:sym typeface="Maven Pro"/>
              </a:rPr>
              <a:t>100 million people take a social action every week</a:t>
            </a:r>
            <a:endParaRPr b="1" sz="2800">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18"/>
          <p:cNvSpPr txBox="1"/>
          <p:nvPr/>
        </p:nvSpPr>
        <p:spPr>
          <a:xfrm>
            <a:off x="298050" y="4383750"/>
            <a:ext cx="85479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D32522"/>
                </a:solidFill>
                <a:latin typeface="Maven Pro"/>
                <a:ea typeface="Maven Pro"/>
                <a:cs typeface="Maven Pro"/>
                <a:sym typeface="Maven Pro"/>
              </a:rPr>
              <a:t>4 Days</a:t>
            </a:r>
            <a:r>
              <a:rPr lang="en" sz="2800">
                <a:latin typeface="Maven Pro"/>
                <a:ea typeface="Maven Pro"/>
                <a:cs typeface="Maven Pro"/>
                <a:sym typeface="Maven Pro"/>
              </a:rPr>
              <a:t> since release &amp; already </a:t>
            </a:r>
            <a:r>
              <a:rPr b="1" lang="en" sz="2800">
                <a:solidFill>
                  <a:srgbClr val="D32522"/>
                </a:solidFill>
                <a:latin typeface="Maven Pro"/>
                <a:ea typeface="Maven Pro"/>
                <a:cs typeface="Maven Pro"/>
                <a:sym typeface="Maven Pro"/>
              </a:rPr>
              <a:t>73,530 Comments</a:t>
            </a:r>
            <a:endParaRPr b="1" sz="2800">
              <a:solidFill>
                <a:srgbClr val="D32522"/>
              </a:solidFill>
              <a:latin typeface="Maven Pro"/>
              <a:ea typeface="Maven Pro"/>
              <a:cs typeface="Maven Pro"/>
              <a:sym typeface="Maven Pro"/>
            </a:endParaRPr>
          </a:p>
        </p:txBody>
      </p:sp>
      <p:pic>
        <p:nvPicPr>
          <p:cNvPr id="312" name="Google Shape;312;p18"/>
          <p:cNvPicPr preferRelativeResize="0"/>
          <p:nvPr/>
        </p:nvPicPr>
        <p:blipFill>
          <a:blip r:embed="rId3">
            <a:alphaModFix/>
          </a:blip>
          <a:stretch>
            <a:fillRect/>
          </a:stretch>
        </p:blipFill>
        <p:spPr>
          <a:xfrm>
            <a:off x="1785662" y="1567175"/>
            <a:ext cx="5572676" cy="2664176"/>
          </a:xfrm>
          <a:prstGeom prst="rect">
            <a:avLst/>
          </a:prstGeom>
          <a:noFill/>
          <a:ln>
            <a:noFill/>
          </a:ln>
        </p:spPr>
      </p:pic>
      <p:pic>
        <p:nvPicPr>
          <p:cNvPr id="313" name="Google Shape;313;p18"/>
          <p:cNvPicPr preferRelativeResize="0"/>
          <p:nvPr/>
        </p:nvPicPr>
        <p:blipFill rotWithShape="1">
          <a:blip r:embed="rId4">
            <a:alphaModFix/>
          </a:blip>
          <a:srcRect b="0" l="0" r="0" t="46297"/>
          <a:stretch/>
        </p:blipFill>
        <p:spPr>
          <a:xfrm>
            <a:off x="1785650" y="-1"/>
            <a:ext cx="5572699" cy="1625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19"/>
          <p:cNvSpPr txBox="1"/>
          <p:nvPr/>
        </p:nvSpPr>
        <p:spPr>
          <a:xfrm>
            <a:off x="2894650" y="2800025"/>
            <a:ext cx="63984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D32522"/>
                </a:solidFill>
                <a:latin typeface="Maven Pro"/>
                <a:ea typeface="Maven Pro"/>
                <a:cs typeface="Maven Pro"/>
                <a:sym typeface="Maven Pro"/>
              </a:rPr>
              <a:t>Child </a:t>
            </a:r>
            <a:r>
              <a:rPr lang="en" sz="2800">
                <a:solidFill>
                  <a:srgbClr val="D32522"/>
                </a:solidFill>
                <a:latin typeface="Maven Pro"/>
                <a:ea typeface="Maven Pro"/>
                <a:cs typeface="Maven Pro"/>
                <a:sym typeface="Maven Pro"/>
              </a:rPr>
              <a:t>Predators</a:t>
            </a:r>
            <a:endParaRPr sz="2800">
              <a:solidFill>
                <a:srgbClr val="D32522"/>
              </a:solidFill>
              <a:latin typeface="Maven Pro"/>
              <a:ea typeface="Maven Pro"/>
              <a:cs typeface="Maven Pro"/>
              <a:sym typeface="Maven Pro"/>
            </a:endParaRPr>
          </a:p>
        </p:txBody>
      </p:sp>
      <p:pic>
        <p:nvPicPr>
          <p:cNvPr id="319" name="Google Shape;319;p19"/>
          <p:cNvPicPr preferRelativeResize="0"/>
          <p:nvPr/>
        </p:nvPicPr>
        <p:blipFill rotWithShape="1">
          <a:blip r:embed="rId3">
            <a:alphaModFix/>
          </a:blip>
          <a:srcRect b="9699" l="34698" r="12808" t="10140"/>
          <a:stretch/>
        </p:blipFill>
        <p:spPr>
          <a:xfrm>
            <a:off x="244275" y="632400"/>
            <a:ext cx="2540125" cy="3878701"/>
          </a:xfrm>
          <a:prstGeom prst="rect">
            <a:avLst/>
          </a:prstGeom>
          <a:noFill/>
          <a:ln>
            <a:noFill/>
          </a:ln>
        </p:spPr>
      </p:pic>
      <p:cxnSp>
        <p:nvCxnSpPr>
          <p:cNvPr id="320" name="Google Shape;320;p19"/>
          <p:cNvCxnSpPr/>
          <p:nvPr/>
        </p:nvCxnSpPr>
        <p:spPr>
          <a:xfrm>
            <a:off x="9144" y="1828800"/>
            <a:ext cx="9233100" cy="9000"/>
          </a:xfrm>
          <a:prstGeom prst="straightConnector1">
            <a:avLst/>
          </a:prstGeom>
          <a:noFill/>
          <a:ln cap="flat" cmpd="sng" w="9525">
            <a:solidFill>
              <a:schemeClr val="dk2"/>
            </a:solidFill>
            <a:prstDash val="solid"/>
            <a:round/>
            <a:headEnd len="med" w="med" type="none"/>
            <a:tailEnd len="med" w="med" type="none"/>
          </a:ln>
        </p:spPr>
      </p:cxnSp>
      <p:sp>
        <p:nvSpPr>
          <p:cNvPr id="321" name="Google Shape;321;p19"/>
          <p:cNvSpPr txBox="1"/>
          <p:nvPr/>
        </p:nvSpPr>
        <p:spPr>
          <a:xfrm>
            <a:off x="2860600" y="980200"/>
            <a:ext cx="44355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rgbClr val="0000FF"/>
                </a:solidFill>
                <a:latin typeface="Maven Pro"/>
                <a:ea typeface="Maven Pro"/>
                <a:cs typeface="Maven Pro"/>
                <a:sym typeface="Maven Pro"/>
              </a:rPr>
              <a:t>Comment Drowning</a:t>
            </a:r>
            <a:endParaRPr b="1" sz="2800">
              <a:solidFill>
                <a:srgbClr val="0000FF"/>
              </a:solidFill>
              <a:latin typeface="Maven Pro"/>
              <a:ea typeface="Maven Pro"/>
              <a:cs typeface="Maven Pro"/>
              <a:sym typeface="Maven Pro"/>
            </a:endParaRPr>
          </a:p>
        </p:txBody>
      </p:sp>
      <p:sp>
        <p:nvSpPr>
          <p:cNvPr id="322" name="Google Shape;322;p19"/>
          <p:cNvSpPr txBox="1"/>
          <p:nvPr/>
        </p:nvSpPr>
        <p:spPr>
          <a:xfrm>
            <a:off x="2894650" y="2091725"/>
            <a:ext cx="44355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D32522"/>
                </a:solidFill>
                <a:latin typeface="Maven Pro"/>
                <a:ea typeface="Maven Pro"/>
                <a:cs typeface="Maven Pro"/>
                <a:sym typeface="Maven Pro"/>
              </a:rPr>
              <a:t>Hate Speech</a:t>
            </a:r>
            <a:endParaRPr sz="2800">
              <a:solidFill>
                <a:srgbClr val="D32522"/>
              </a:solidFill>
              <a:latin typeface="Maven Pro"/>
              <a:ea typeface="Maven Pro"/>
              <a:cs typeface="Maven Pro"/>
              <a:sym typeface="Maven Pro"/>
            </a:endParaRPr>
          </a:p>
        </p:txBody>
      </p:sp>
      <p:sp>
        <p:nvSpPr>
          <p:cNvPr id="323" name="Google Shape;323;p19"/>
          <p:cNvSpPr txBox="1"/>
          <p:nvPr/>
        </p:nvSpPr>
        <p:spPr>
          <a:xfrm>
            <a:off x="2894650" y="3508325"/>
            <a:ext cx="44355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D32522"/>
                </a:solidFill>
                <a:latin typeface="Maven Pro"/>
                <a:ea typeface="Maven Pro"/>
                <a:cs typeface="Maven Pro"/>
                <a:sym typeface="Maven Pro"/>
              </a:rPr>
              <a:t>Cyber-Bullying + Trolling</a:t>
            </a:r>
            <a:endParaRPr sz="2800">
              <a:solidFill>
                <a:srgbClr val="D32522"/>
              </a:solidFill>
              <a:latin typeface="Maven Pro"/>
              <a:ea typeface="Maven Pro"/>
              <a:cs typeface="Maven Pro"/>
              <a:sym typeface="Maven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327" name="Shape 327"/>
        <p:cNvGrpSpPr/>
        <p:nvPr/>
      </p:nvGrpSpPr>
      <p:grpSpPr>
        <a:xfrm>
          <a:off x="0" y="0"/>
          <a:ext cx="0" cy="0"/>
          <a:chOff x="0" y="0"/>
          <a:chExt cx="0" cy="0"/>
        </a:xfrm>
      </p:grpSpPr>
      <p:grpSp>
        <p:nvGrpSpPr>
          <p:cNvPr id="328" name="Google Shape;328;p20"/>
          <p:cNvGrpSpPr/>
          <p:nvPr/>
        </p:nvGrpSpPr>
        <p:grpSpPr>
          <a:xfrm>
            <a:off x="345775" y="329025"/>
            <a:ext cx="3667200" cy="4610400"/>
            <a:chOff x="117175" y="252825"/>
            <a:chExt cx="3667200" cy="4610400"/>
          </a:xfrm>
        </p:grpSpPr>
        <p:sp>
          <p:nvSpPr>
            <p:cNvPr id="329" name="Google Shape;329;p20"/>
            <p:cNvSpPr/>
            <p:nvPr/>
          </p:nvSpPr>
          <p:spPr>
            <a:xfrm>
              <a:off x="117175" y="252825"/>
              <a:ext cx="3667200" cy="4610400"/>
            </a:xfrm>
            <a:prstGeom prst="foldedCorner">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0" name="Google Shape;330;p20"/>
            <p:cNvGrpSpPr/>
            <p:nvPr/>
          </p:nvGrpSpPr>
          <p:grpSpPr>
            <a:xfrm>
              <a:off x="181475" y="402550"/>
              <a:ext cx="3468000" cy="3805000"/>
              <a:chOff x="-47125" y="458050"/>
              <a:chExt cx="3468000" cy="3805000"/>
            </a:xfrm>
          </p:grpSpPr>
          <p:pic>
            <p:nvPicPr>
              <p:cNvPr id="331" name="Google Shape;331;p20"/>
              <p:cNvPicPr preferRelativeResize="0"/>
              <p:nvPr/>
            </p:nvPicPr>
            <p:blipFill rotWithShape="1">
              <a:blip r:embed="rId3">
                <a:alphaModFix/>
              </a:blip>
              <a:srcRect b="8791" l="28904" r="27274" t="9953"/>
              <a:stretch/>
            </p:blipFill>
            <p:spPr>
              <a:xfrm>
                <a:off x="433450" y="1090750"/>
                <a:ext cx="2565950" cy="2646625"/>
              </a:xfrm>
              <a:prstGeom prst="rect">
                <a:avLst/>
              </a:prstGeom>
              <a:noFill/>
              <a:ln>
                <a:noFill/>
              </a:ln>
            </p:spPr>
          </p:pic>
          <p:sp>
            <p:nvSpPr>
              <p:cNvPr id="332" name="Google Shape;332;p20"/>
              <p:cNvSpPr txBox="1"/>
              <p:nvPr/>
            </p:nvSpPr>
            <p:spPr>
              <a:xfrm>
                <a:off x="433450" y="458050"/>
                <a:ext cx="24606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Maven Pro"/>
                    <a:ea typeface="Maven Pro"/>
                    <a:cs typeface="Maven Pro"/>
                    <a:sym typeface="Maven Pro"/>
                  </a:rPr>
                  <a:t>Automation</a:t>
                </a:r>
                <a:endParaRPr b="1" sz="2800">
                  <a:latin typeface="Maven Pro"/>
                  <a:ea typeface="Maven Pro"/>
                  <a:cs typeface="Maven Pro"/>
                  <a:sym typeface="Maven Pro"/>
                </a:endParaRPr>
              </a:p>
            </p:txBody>
          </p:sp>
          <p:sp>
            <p:nvSpPr>
              <p:cNvPr id="333" name="Google Shape;333;p20"/>
              <p:cNvSpPr txBox="1"/>
              <p:nvPr/>
            </p:nvSpPr>
            <p:spPr>
              <a:xfrm>
                <a:off x="-47125" y="3630350"/>
                <a:ext cx="3468000" cy="63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Maven Pro"/>
                    <a:ea typeface="Maven Pro"/>
                    <a:cs typeface="Maven Pro"/>
                    <a:sym typeface="Maven Pro"/>
                  </a:rPr>
                  <a:t>The </a:t>
                </a:r>
                <a:r>
                  <a:rPr b="1" lang="en" sz="2800">
                    <a:latin typeface="Maven Pro"/>
                    <a:ea typeface="Maven Pro"/>
                    <a:cs typeface="Maven Pro"/>
                    <a:sym typeface="Maven Pro"/>
                  </a:rPr>
                  <a:t>key to success</a:t>
                </a:r>
                <a:endParaRPr/>
              </a:p>
            </p:txBody>
          </p:sp>
        </p:grpSp>
      </p:grpSp>
      <p:sp>
        <p:nvSpPr>
          <p:cNvPr id="334" name="Google Shape;334;p20"/>
          <p:cNvSpPr txBox="1"/>
          <p:nvPr/>
        </p:nvSpPr>
        <p:spPr>
          <a:xfrm>
            <a:off x="4352675" y="1108100"/>
            <a:ext cx="4563600" cy="2284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Moderation</a:t>
            </a:r>
            <a:endParaRPr sz="2400">
              <a:solidFill>
                <a:srgbClr val="FFFFFF"/>
              </a:solidFill>
              <a:latin typeface="Nunito"/>
              <a:ea typeface="Nunito"/>
              <a:cs typeface="Nunito"/>
              <a:sym typeface="Nunito"/>
            </a:endParaRPr>
          </a:p>
          <a:p>
            <a:pPr indent="0" lvl="0" marL="0" rtl="0" algn="l">
              <a:spcBef>
                <a:spcPts val="0"/>
              </a:spcBef>
              <a:spcAft>
                <a:spcPts val="0"/>
              </a:spcAft>
              <a:buNone/>
            </a:pPr>
            <a:r>
              <a:t/>
            </a:r>
            <a:endParaRPr sz="2400">
              <a:solidFill>
                <a:srgbClr val="FFFFFF"/>
              </a:solidFill>
              <a:latin typeface="Nunito"/>
              <a:ea typeface="Nunito"/>
              <a:cs typeface="Nunito"/>
              <a:sym typeface="Nunito"/>
            </a:endParaRPr>
          </a:p>
          <a:p>
            <a:pPr indent="-381000" lvl="0" marL="457200" rtl="0" algn="l">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Grouping </a:t>
            </a:r>
            <a:r>
              <a:rPr lang="en" sz="2400">
                <a:solidFill>
                  <a:srgbClr val="FFFFFF"/>
                </a:solidFill>
                <a:latin typeface="Nunito"/>
                <a:ea typeface="Nunito"/>
                <a:cs typeface="Nunito"/>
                <a:sym typeface="Nunito"/>
              </a:rPr>
              <a:t>Repetitive</a:t>
            </a:r>
            <a:r>
              <a:rPr lang="en" sz="2400">
                <a:solidFill>
                  <a:srgbClr val="FFFFFF"/>
                </a:solidFill>
                <a:latin typeface="Nunito"/>
                <a:ea typeface="Nunito"/>
                <a:cs typeface="Nunito"/>
                <a:sym typeface="Nunito"/>
              </a:rPr>
              <a:t> Topics</a:t>
            </a:r>
            <a:endParaRPr sz="2400">
              <a:solidFill>
                <a:srgbClr val="FFFFFF"/>
              </a:solidFill>
              <a:latin typeface="Nunito"/>
              <a:ea typeface="Nunito"/>
              <a:cs typeface="Nunito"/>
              <a:sym typeface="Nunito"/>
            </a:endParaRPr>
          </a:p>
          <a:p>
            <a:pPr indent="0" lvl="0" marL="0" rtl="0" algn="l">
              <a:spcBef>
                <a:spcPts val="0"/>
              </a:spcBef>
              <a:spcAft>
                <a:spcPts val="0"/>
              </a:spcAft>
              <a:buNone/>
            </a:pPr>
            <a:r>
              <a:t/>
            </a:r>
            <a:endParaRPr sz="2400">
              <a:solidFill>
                <a:srgbClr val="FFFFFF"/>
              </a:solidFill>
              <a:latin typeface="Nunito"/>
              <a:ea typeface="Nunito"/>
              <a:cs typeface="Nunito"/>
              <a:sym typeface="Nunito"/>
            </a:endParaRPr>
          </a:p>
          <a:p>
            <a:pPr indent="-381000" lvl="0" marL="457200" rtl="0" algn="l">
              <a:spcBef>
                <a:spcPts val="0"/>
              </a:spcBef>
              <a:spcAft>
                <a:spcPts val="0"/>
              </a:spcAft>
              <a:buClr>
                <a:srgbClr val="FFFFFF"/>
              </a:buClr>
              <a:buSzPts val="2400"/>
              <a:buFont typeface="Nunito"/>
              <a:buChar char="-"/>
            </a:pPr>
            <a:r>
              <a:rPr lang="en" sz="2400">
                <a:solidFill>
                  <a:srgbClr val="FFFFFF"/>
                </a:solidFill>
                <a:latin typeface="Nunito"/>
                <a:ea typeface="Nunito"/>
                <a:cs typeface="Nunito"/>
                <a:sym typeface="Nunito"/>
              </a:rPr>
              <a:t>Customized quick response </a:t>
            </a:r>
            <a:endParaRPr sz="2400">
              <a:solidFill>
                <a:srgbClr val="FFFFFF"/>
              </a:solidFill>
              <a:latin typeface="Nunito"/>
              <a:ea typeface="Nunito"/>
              <a:cs typeface="Nunito"/>
              <a:sym typeface="Nunito"/>
            </a:endParaRPr>
          </a:p>
        </p:txBody>
      </p:sp>
      <p:pic>
        <p:nvPicPr>
          <p:cNvPr id="335" name="Google Shape;335;p20"/>
          <p:cNvPicPr preferRelativeResize="0"/>
          <p:nvPr/>
        </p:nvPicPr>
        <p:blipFill rotWithShape="1">
          <a:blip r:embed="rId4">
            <a:alphaModFix/>
          </a:blip>
          <a:srcRect b="0" l="16363" r="15711" t="58454"/>
          <a:stretch/>
        </p:blipFill>
        <p:spPr>
          <a:xfrm>
            <a:off x="4944325" y="3034550"/>
            <a:ext cx="2858801" cy="47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5"/>
        </a:solidFill>
      </p:bgPr>
    </p:bg>
    <p:spTree>
      <p:nvGrpSpPr>
        <p:cNvPr id="339" name="Shape 339"/>
        <p:cNvGrpSpPr/>
        <p:nvPr/>
      </p:nvGrpSpPr>
      <p:grpSpPr>
        <a:xfrm>
          <a:off x="0" y="0"/>
          <a:ext cx="0" cy="0"/>
          <a:chOff x="0" y="0"/>
          <a:chExt cx="0" cy="0"/>
        </a:xfrm>
      </p:grpSpPr>
      <p:grpSp>
        <p:nvGrpSpPr>
          <p:cNvPr id="340" name="Google Shape;340;p21"/>
          <p:cNvGrpSpPr/>
          <p:nvPr/>
        </p:nvGrpSpPr>
        <p:grpSpPr>
          <a:xfrm>
            <a:off x="105275" y="633338"/>
            <a:ext cx="8814550" cy="2666938"/>
            <a:chOff x="105275" y="1471538"/>
            <a:chExt cx="8814550" cy="2666938"/>
          </a:xfrm>
        </p:grpSpPr>
        <p:sp>
          <p:nvSpPr>
            <p:cNvPr id="341" name="Google Shape;341;p21"/>
            <p:cNvSpPr/>
            <p:nvPr/>
          </p:nvSpPr>
          <p:spPr>
            <a:xfrm>
              <a:off x="105275" y="1487975"/>
              <a:ext cx="2648100" cy="2650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1"/>
            <p:cNvSpPr/>
            <p:nvPr/>
          </p:nvSpPr>
          <p:spPr>
            <a:xfrm>
              <a:off x="6271725" y="1471538"/>
              <a:ext cx="2648100" cy="2650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1"/>
            <p:cNvSpPr/>
            <p:nvPr/>
          </p:nvSpPr>
          <p:spPr>
            <a:xfrm>
              <a:off x="3247950" y="1487975"/>
              <a:ext cx="2648100" cy="2650500"/>
            </a:xfrm>
            <a:prstGeom prst="ellipse">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pic>
          <p:nvPicPr>
            <p:cNvPr id="344" name="Google Shape;344;p21"/>
            <p:cNvPicPr preferRelativeResize="0"/>
            <p:nvPr/>
          </p:nvPicPr>
          <p:blipFill rotWithShape="1">
            <a:blip r:embed="rId3">
              <a:alphaModFix/>
            </a:blip>
            <a:srcRect b="19757" l="0" r="0" t="14690"/>
            <a:stretch/>
          </p:blipFill>
          <p:spPr>
            <a:xfrm>
              <a:off x="476825" y="2172375"/>
              <a:ext cx="1904999" cy="1248825"/>
            </a:xfrm>
            <a:prstGeom prst="rect">
              <a:avLst/>
            </a:prstGeom>
            <a:noFill/>
            <a:ln>
              <a:noFill/>
            </a:ln>
          </p:spPr>
        </p:pic>
        <p:pic>
          <p:nvPicPr>
            <p:cNvPr id="345" name="Google Shape;345;p21"/>
            <p:cNvPicPr preferRelativeResize="0"/>
            <p:nvPr/>
          </p:nvPicPr>
          <p:blipFill>
            <a:blip r:embed="rId4">
              <a:alphaModFix/>
            </a:blip>
            <a:stretch>
              <a:fillRect/>
            </a:stretch>
          </p:blipFill>
          <p:spPr>
            <a:xfrm>
              <a:off x="3565438" y="2214298"/>
              <a:ext cx="2046550" cy="1197850"/>
            </a:xfrm>
            <a:prstGeom prst="rect">
              <a:avLst/>
            </a:prstGeom>
            <a:noFill/>
            <a:ln>
              <a:noFill/>
            </a:ln>
          </p:spPr>
        </p:pic>
        <p:pic>
          <p:nvPicPr>
            <p:cNvPr id="346" name="Google Shape;346;p21"/>
            <p:cNvPicPr preferRelativeResize="0"/>
            <p:nvPr/>
          </p:nvPicPr>
          <p:blipFill>
            <a:blip r:embed="rId5">
              <a:alphaModFix/>
            </a:blip>
            <a:stretch>
              <a:fillRect/>
            </a:stretch>
          </p:blipFill>
          <p:spPr>
            <a:xfrm>
              <a:off x="6762175" y="2132175"/>
              <a:ext cx="1905000" cy="1362075"/>
            </a:xfrm>
            <a:prstGeom prst="rect">
              <a:avLst/>
            </a:prstGeom>
            <a:noFill/>
            <a:ln>
              <a:noFill/>
            </a:ln>
          </p:spPr>
        </p:pic>
      </p:grpSp>
      <p:sp>
        <p:nvSpPr>
          <p:cNvPr id="347" name="Google Shape;347;p21"/>
          <p:cNvSpPr txBox="1"/>
          <p:nvPr/>
        </p:nvSpPr>
        <p:spPr>
          <a:xfrm>
            <a:off x="234325" y="4127700"/>
            <a:ext cx="8470800" cy="7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Maven Pro"/>
                <a:ea typeface="Maven Pro"/>
                <a:cs typeface="Maven Pro"/>
                <a:sym typeface="Maven Pro"/>
              </a:rPr>
              <a:t>Get a working prototype with real world data in 1 year</a:t>
            </a:r>
            <a:endParaRPr sz="2400">
              <a:latin typeface="Maven Pro"/>
              <a:ea typeface="Maven Pro"/>
              <a:cs typeface="Maven Pro"/>
              <a:sym typeface="Maven Pro"/>
            </a:endParaRPr>
          </a:p>
        </p:txBody>
      </p:sp>
      <p:sp>
        <p:nvSpPr>
          <p:cNvPr id="348" name="Google Shape;348;p21"/>
          <p:cNvSpPr txBox="1"/>
          <p:nvPr/>
        </p:nvSpPr>
        <p:spPr>
          <a:xfrm>
            <a:off x="1197750" y="3587088"/>
            <a:ext cx="6748500" cy="7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latin typeface="Maven Pro"/>
                <a:ea typeface="Maven Pro"/>
                <a:cs typeface="Maven Pro"/>
                <a:sym typeface="Maven Pro"/>
              </a:rPr>
              <a:t>Invest $450,000</a:t>
            </a:r>
            <a:endParaRPr b="1" sz="2800">
              <a:latin typeface="Maven Pro"/>
              <a:ea typeface="Maven Pro"/>
              <a:cs typeface="Maven Pro"/>
              <a:sym typeface="Maven Pro"/>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